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67" r:id="rId3"/>
    <p:sldId id="256" r:id="rId4"/>
    <p:sldId id="258" r:id="rId5"/>
    <p:sldId id="257" r:id="rId6"/>
    <p:sldId id="259" r:id="rId7"/>
    <p:sldId id="260" r:id="rId8"/>
    <p:sldId id="266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розробки</c:v>
                </c:pt>
                <c:pt idx="1">
                  <c:v>зар. вид.</c:v>
                </c:pt>
                <c:pt idx="2">
                  <c:v>наук. вид.</c:v>
                </c:pt>
                <c:pt idx="3">
                  <c:v>статті</c:v>
                </c:pt>
                <c:pt idx="4">
                  <c:v>авт. свід.</c:v>
                </c:pt>
                <c:pt idx="5">
                  <c:v>статті студ.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</c:v>
                </c:pt>
                <c:pt idx="1">
                  <c:v>9</c:v>
                </c:pt>
                <c:pt idx="2">
                  <c:v>7</c:v>
                </c:pt>
                <c:pt idx="3">
                  <c:v>67</c:v>
                </c:pt>
                <c:pt idx="4">
                  <c:v>2</c:v>
                </c:pt>
                <c:pt idx="5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розробки</c:v>
                </c:pt>
                <c:pt idx="1">
                  <c:v>зар. вид.</c:v>
                </c:pt>
                <c:pt idx="2">
                  <c:v>наук. вид.</c:v>
                </c:pt>
                <c:pt idx="3">
                  <c:v>статті</c:v>
                </c:pt>
                <c:pt idx="4">
                  <c:v>авт. свід.</c:v>
                </c:pt>
                <c:pt idx="5">
                  <c:v>статті студ.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34</c:v>
                </c:pt>
                <c:pt idx="1">
                  <c:v>12</c:v>
                </c:pt>
                <c:pt idx="2">
                  <c:v>18</c:v>
                </c:pt>
                <c:pt idx="3">
                  <c:v>112</c:v>
                </c:pt>
                <c:pt idx="4">
                  <c:v>13</c:v>
                </c:pt>
                <c:pt idx="5">
                  <c:v>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розробки</c:v>
                </c:pt>
                <c:pt idx="1">
                  <c:v>зар. вид.</c:v>
                </c:pt>
                <c:pt idx="2">
                  <c:v>наук. вид.</c:v>
                </c:pt>
                <c:pt idx="3">
                  <c:v>статті</c:v>
                </c:pt>
                <c:pt idx="4">
                  <c:v>авт. свід.</c:v>
                </c:pt>
                <c:pt idx="5">
                  <c:v>статті студ.</c:v>
                </c:pt>
              </c:strCache>
            </c:strRef>
          </c:cat>
          <c:val>
            <c:numRef>
              <c:f>Лист1!$D$2:$D$7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538880"/>
        <c:axId val="125464512"/>
      </c:barChart>
      <c:catAx>
        <c:axId val="212538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25464512"/>
        <c:crosses val="autoZero"/>
        <c:auto val="1"/>
        <c:lblAlgn val="ctr"/>
        <c:lblOffset val="100"/>
        <c:noMultiLvlLbl val="0"/>
      </c:catAx>
      <c:valAx>
        <c:axId val="125464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538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5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32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4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879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11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16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22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7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3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7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7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3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433" y="1124744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Аналітичний звіт з науково-дослідної роботи</a:t>
            </a:r>
          </a:p>
          <a:p>
            <a:pPr algn="ctr"/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акультету педагогіки та психології</a:t>
            </a:r>
          </a:p>
          <a:p>
            <a:pPr algn="ctr"/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2017 рік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3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56"/>
            <a:ext cx="8229600" cy="736848"/>
          </a:xfrm>
        </p:spPr>
        <p:txBody>
          <a:bodyPr>
            <a:noAutofit/>
          </a:bodyPr>
          <a:lstStyle/>
          <a:p>
            <a:r>
              <a:rPr lang="ru-RU" sz="3600" b="1" dirty="0" err="1">
                <a:latin typeface="Times New Roman"/>
                <a:ea typeface="Calibri"/>
              </a:rPr>
              <a:t>Проведення</a:t>
            </a:r>
            <a:r>
              <a:rPr lang="ru-RU" sz="3600" b="1" dirty="0">
                <a:latin typeface="Times New Roman"/>
                <a:ea typeface="Calibri"/>
              </a:rPr>
              <a:t> на </a:t>
            </a:r>
            <a:r>
              <a:rPr lang="ru-RU" sz="3600" b="1" dirty="0" err="1">
                <a:latin typeface="Times New Roman"/>
                <a:ea typeface="Calibri"/>
              </a:rPr>
              <a:t>базі</a:t>
            </a:r>
            <a:r>
              <a:rPr lang="ru-RU" sz="3600" b="1" dirty="0">
                <a:latin typeface="Times New Roman"/>
                <a:ea typeface="Calibri"/>
              </a:rPr>
              <a:t> </a:t>
            </a:r>
            <a:r>
              <a:rPr lang="ru-RU" sz="3600" b="1" dirty="0" err="1">
                <a:latin typeface="Times New Roman"/>
                <a:ea typeface="Calibri"/>
              </a:rPr>
              <a:t>кафедри</a:t>
            </a:r>
            <a:r>
              <a:rPr lang="ru-RU" sz="3600" b="1" dirty="0">
                <a:latin typeface="Times New Roman"/>
                <a:ea typeface="Calibri"/>
              </a:rPr>
              <a:t> </a:t>
            </a:r>
            <a:r>
              <a:rPr lang="ru-RU" sz="3600" b="1" dirty="0" err="1">
                <a:latin typeface="Times New Roman"/>
                <a:ea typeface="Calibri"/>
              </a:rPr>
              <a:t>наукових</a:t>
            </a:r>
            <a:r>
              <a:rPr lang="ru-RU" sz="3600" b="1" dirty="0">
                <a:latin typeface="Times New Roman"/>
                <a:ea typeface="Calibri"/>
              </a:rPr>
              <a:t> </a:t>
            </a:r>
            <a:r>
              <a:rPr lang="ru-RU" sz="3600" b="1" dirty="0" err="1" smtClean="0">
                <a:latin typeface="Times New Roman"/>
                <a:ea typeface="Calibri"/>
              </a:rPr>
              <a:t>заходів</a:t>
            </a:r>
            <a:endParaRPr lang="ru-RU" sz="3600" b="1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740909"/>
              </p:ext>
            </p:extLst>
          </p:nvPr>
        </p:nvGraphicFramePr>
        <p:xfrm>
          <a:off x="0" y="1052736"/>
          <a:ext cx="8964490" cy="580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905"/>
                <a:gridCol w="818735"/>
                <a:gridCol w="860328"/>
                <a:gridCol w="839532"/>
                <a:gridCol w="839532"/>
                <a:gridCol w="839532"/>
                <a:gridCol w="839532"/>
                <a:gridCol w="725697"/>
                <a:gridCol w="725697"/>
              </a:tblGrid>
              <a:tr h="471264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кафедра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effectLst/>
                          <a:latin typeface="Times New Roman"/>
                          <a:ea typeface="Times New Roman"/>
                        </a:rPr>
                        <a:t>Всеукраїнські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Регіональні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Університет.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усього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Психології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секція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Спеціальної освіти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927328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Музичного мистецтва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Секція</a:t>
                      </a:r>
                      <a:r>
                        <a:rPr lang="uk-UA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Соціальної роботи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639296">
                <a:tc>
                  <a:txBody>
                    <a:bodyPr/>
                    <a:lstStyle/>
                    <a:p>
                      <a:r>
                        <a:rPr lang="uk-UA" sz="2800" b="1" dirty="0" smtClean="0"/>
                        <a:t>факультет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685106">
                <a:tc>
                  <a:txBody>
                    <a:bodyPr/>
                    <a:lstStyle/>
                    <a:p>
                      <a:r>
                        <a:rPr lang="uk-UA" sz="2800" b="1" dirty="0" smtClean="0"/>
                        <a:t>Усього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5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13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12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Наукова робота факультету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50305"/>
              </p:ext>
            </p:extLst>
          </p:nvPr>
        </p:nvGraphicFramePr>
        <p:xfrm>
          <a:off x="457200" y="1196752"/>
          <a:ext cx="82192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22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виконувались</a:t>
            </a:r>
            <a:r>
              <a:rPr lang="ru-RU" dirty="0"/>
              <a:t> в межах </a:t>
            </a:r>
            <a:r>
              <a:rPr lang="ru-RU" dirty="0" err="1"/>
              <a:t>кафедральної</a:t>
            </a:r>
            <a:r>
              <a:rPr lang="ru-RU" dirty="0"/>
              <a:t> тематики: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471677"/>
              </p:ext>
            </p:extLst>
          </p:nvPr>
        </p:nvGraphicFramePr>
        <p:xfrm>
          <a:off x="467544" y="1412776"/>
          <a:ext cx="8229600" cy="5315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98618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кафедра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 smtClean="0"/>
                        <a:t>фундамента</a:t>
                      </a:r>
                      <a:r>
                        <a:rPr lang="uk-UA" sz="2400" dirty="0" smtClean="0"/>
                        <a:t>-</a:t>
                      </a:r>
                    </a:p>
                    <a:p>
                      <a:pPr algn="ctr"/>
                      <a:r>
                        <a:rPr lang="uk-UA" sz="2400" dirty="0" err="1" smtClean="0"/>
                        <a:t>льна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прикладна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усього</a:t>
                      </a:r>
                      <a:endParaRPr lang="ru-RU" sz="2400" dirty="0"/>
                    </a:p>
                  </a:txBody>
                  <a:tcPr/>
                </a:tc>
              </a:tr>
              <a:tr h="698618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Психології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1 (держбюджетна)</a:t>
                      </a:r>
                    </a:p>
                    <a:p>
                      <a:pPr algn="ctr"/>
                      <a:r>
                        <a:rPr lang="uk-UA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1(завершено)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</a:tr>
              <a:tr h="883737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Спеціальної освіти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</a:tr>
              <a:tr h="1205833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Музичного мистецтва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</a:tr>
              <a:tr h="883737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Соціальної роботи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/>
                        <a:t>1</a:t>
                      </a:r>
                      <a:endParaRPr lang="ru-RU" sz="1800" b="1" dirty="0" smtClean="0"/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</a:tr>
              <a:tr h="698618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9/ </a:t>
                      </a:r>
                      <a:r>
                        <a:rPr lang="uk-UA" sz="1800" b="1" dirty="0" err="1" smtClean="0"/>
                        <a:t>зарєстр</a:t>
                      </a:r>
                      <a:r>
                        <a:rPr lang="uk-UA" sz="1800" b="1" dirty="0" smtClean="0"/>
                        <a:t>. </a:t>
                      </a:r>
                      <a:r>
                        <a:rPr lang="uk-UA" sz="1800" b="1" dirty="0" smtClean="0"/>
                        <a:t>в </a:t>
                      </a:r>
                      <a:r>
                        <a:rPr lang="uk-UA" sz="1800" b="1" dirty="0" err="1" smtClean="0">
                          <a:effectLst/>
                          <a:latin typeface="Times New Roman"/>
                          <a:ea typeface="Times New Roman"/>
                        </a:rPr>
                        <a:t>УкрІНТЕІ</a:t>
                      </a:r>
                      <a:r>
                        <a:rPr lang="uk-UA" sz="18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800" b="1" dirty="0" smtClean="0"/>
                        <a:t> - 7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5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16"/>
            <a:ext cx="8229600" cy="922114"/>
          </a:xfrm>
        </p:spPr>
        <p:txBody>
          <a:bodyPr>
            <a:noAutofit/>
          </a:bodyPr>
          <a:lstStyle/>
          <a:p>
            <a:r>
              <a:rPr lang="uk-UA" sz="3600" b="1" dirty="0">
                <a:ea typeface="Times New Roman"/>
                <a:cs typeface="Times New Roman"/>
              </a:rPr>
              <a:t>Розробки, </a:t>
            </a:r>
            <a:r>
              <a:rPr lang="uk-UA" sz="3600" b="1" dirty="0" smtClean="0">
                <a:ea typeface="Times New Roman"/>
                <a:cs typeface="Times New Roman"/>
              </a:rPr>
              <a:t/>
            </a:r>
            <a:br>
              <a:rPr lang="uk-UA" sz="3600" b="1" dirty="0" smtClean="0">
                <a:ea typeface="Times New Roman"/>
                <a:cs typeface="Times New Roman"/>
              </a:rPr>
            </a:br>
            <a:r>
              <a:rPr lang="uk-UA" sz="3600" b="1" dirty="0" smtClean="0">
                <a:ea typeface="Times New Roman"/>
                <a:cs typeface="Times New Roman"/>
              </a:rPr>
              <a:t>які </a:t>
            </a:r>
            <a:r>
              <a:rPr lang="uk-UA" sz="3600" b="1" dirty="0">
                <a:ea typeface="Times New Roman"/>
                <a:cs typeface="Times New Roman"/>
              </a:rPr>
              <a:t>впроваджено у 2017 </a:t>
            </a:r>
            <a:r>
              <a:rPr lang="uk-UA" sz="3600" b="1" dirty="0" smtClean="0">
                <a:ea typeface="Times New Roman"/>
                <a:cs typeface="Times New Roman"/>
              </a:rPr>
              <a:t>році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726836"/>
              </p:ext>
            </p:extLst>
          </p:nvPr>
        </p:nvGraphicFramePr>
        <p:xfrm>
          <a:off x="323528" y="1124744"/>
          <a:ext cx="8445624" cy="549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406"/>
                <a:gridCol w="1031617"/>
                <a:gridCol w="1079789"/>
                <a:gridCol w="1095598"/>
                <a:gridCol w="1306326"/>
                <a:gridCol w="1820888"/>
              </a:tblGrid>
              <a:tr h="428451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кафедра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К-ть розробок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К-ть актів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В межах ВНЗ</a:t>
                      </a:r>
                    </a:p>
                    <a:p>
                      <a:pPr algn="ctr"/>
                      <a:r>
                        <a:rPr lang="uk-UA" dirty="0" smtClean="0"/>
                        <a:t>2017 р.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За</a:t>
                      </a:r>
                      <a:r>
                        <a:rPr lang="uk-UA" b="1" baseline="0" dirty="0" smtClean="0"/>
                        <a:t> межами ВНЗ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933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2016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2016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4760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Психології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9086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Спеціальної освіти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6421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Музичного мистецтва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9086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Соціальної роботи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4760">
                <a:tc>
                  <a:txBody>
                    <a:bodyPr/>
                    <a:lstStyle/>
                    <a:p>
                      <a:r>
                        <a:rPr lang="uk-UA" sz="2800" b="1" dirty="0" smtClean="0"/>
                        <a:t>Усього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19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19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2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/>
                <a:ea typeface="Times New Roman"/>
              </a:rPr>
              <a:t>наукові праці, у </a:t>
            </a:r>
            <a:r>
              <a:rPr lang="uk-UA" sz="3600" b="1" dirty="0">
                <a:latin typeface="Times New Roman"/>
                <a:ea typeface="Times New Roman"/>
              </a:rPr>
              <a:t>зарубіжних виданнях, </a:t>
            </a:r>
            <a:r>
              <a:rPr lang="uk-UA" sz="3600" b="1" i="1" u="sng" dirty="0">
                <a:latin typeface="Times New Roman"/>
                <a:ea typeface="Times New Roman"/>
              </a:rPr>
              <a:t>які мають </a:t>
            </a:r>
            <a:r>
              <a:rPr lang="uk-UA" sz="3600" b="1" i="1" u="sng" dirty="0" err="1">
                <a:latin typeface="Times New Roman"/>
                <a:ea typeface="Times New Roman"/>
              </a:rPr>
              <a:t>імпакт</a:t>
            </a:r>
            <a:r>
              <a:rPr lang="uk-UA" sz="3600" b="1" i="1" u="sng" dirty="0">
                <a:latin typeface="Times New Roman"/>
                <a:ea typeface="Times New Roman"/>
              </a:rPr>
              <a:t>-фактор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219199"/>
              </p:ext>
            </p:extLst>
          </p:nvPr>
        </p:nvGraphicFramePr>
        <p:xfrm>
          <a:off x="251521" y="1600200"/>
          <a:ext cx="8496944" cy="516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435"/>
                <a:gridCol w="1927109"/>
                <a:gridCol w="1728192"/>
                <a:gridCol w="1872208"/>
              </a:tblGrid>
              <a:tr h="349309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кафедра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опубліковані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Прийняті до друку у 2017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9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2016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618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Психології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3737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Спеціальної освіти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05833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Музичного мистецтва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3737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Соціальної роботи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8618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Усього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9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57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6443"/>
            <a:ext cx="8229600" cy="781147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ea typeface="Times New Roman"/>
                <a:cs typeface="Times New Roman"/>
              </a:rPr>
              <a:t>Наукові праці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344752"/>
              </p:ext>
            </p:extLst>
          </p:nvPr>
        </p:nvGraphicFramePr>
        <p:xfrm>
          <a:off x="107504" y="836712"/>
          <a:ext cx="8892479" cy="5742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59"/>
                <a:gridCol w="936104"/>
                <a:gridCol w="1429935"/>
                <a:gridCol w="901472"/>
                <a:gridCol w="901472"/>
                <a:gridCol w="1081765"/>
                <a:gridCol w="1229972"/>
              </a:tblGrid>
              <a:tr h="349309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кафедра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монографії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підручники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посібники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698618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Психології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883737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Спеціальної освіти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 (</a:t>
                      </a:r>
                      <a:r>
                        <a:rPr lang="uk-UA" b="1" dirty="0" err="1" smtClean="0">
                          <a:solidFill>
                            <a:schemeClr val="bg1"/>
                          </a:solidFill>
                        </a:rPr>
                        <a:t>Савінова</a:t>
                      </a: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 Н.В.)</a:t>
                      </a:r>
                    </a:p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 (колективні)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1205833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Музичного мистецтва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 (</a:t>
                      </a:r>
                      <a:r>
                        <a:rPr lang="uk-UA" b="1" dirty="0" err="1" smtClean="0">
                          <a:solidFill>
                            <a:schemeClr val="bg1"/>
                          </a:solidFill>
                        </a:rPr>
                        <a:t>Ревенко</a:t>
                      </a: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 Н.В.)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883737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Соціальної роботи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698618">
                <a:tc>
                  <a:txBody>
                    <a:bodyPr/>
                    <a:lstStyle/>
                    <a:p>
                      <a:r>
                        <a:rPr lang="uk-UA" sz="2800" b="1" dirty="0" smtClean="0"/>
                        <a:t>Усього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5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27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56"/>
            <a:ext cx="8229600" cy="736848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ea typeface="Times New Roman"/>
                <a:cs typeface="Times New Roman"/>
              </a:rPr>
              <a:t>Наукові праці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610262"/>
              </p:ext>
            </p:extLst>
          </p:nvPr>
        </p:nvGraphicFramePr>
        <p:xfrm>
          <a:off x="107505" y="692696"/>
          <a:ext cx="8784979" cy="591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540060"/>
                <a:gridCol w="540060"/>
                <a:gridCol w="828092"/>
                <a:gridCol w="828092"/>
                <a:gridCol w="756084"/>
                <a:gridCol w="756084"/>
                <a:gridCol w="612069"/>
                <a:gridCol w="612069"/>
                <a:gridCol w="612069"/>
                <a:gridCol w="612069"/>
              </a:tblGrid>
              <a:tr h="342553">
                <a:tc rowSpan="3">
                  <a:txBody>
                    <a:bodyPr/>
                    <a:lstStyle/>
                    <a:p>
                      <a:r>
                        <a:rPr lang="uk-UA" dirty="0" smtClean="0"/>
                        <a:t>кафедра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фахове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науком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Index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Copernicus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</a:t>
                      </a:r>
                      <a:r>
                        <a:rPr lang="uk-UA" dirty="0" err="1" smtClean="0"/>
                        <a:t>науком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uk-UA" dirty="0" smtClean="0"/>
                        <a:t>тези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усього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Психології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2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15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Спеціальної освіти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2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4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1403849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Музичного мистецтва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13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2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10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26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38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Соціальної роботи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8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13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22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685106">
                <a:tc>
                  <a:txBody>
                    <a:bodyPr/>
                    <a:lstStyle/>
                    <a:p>
                      <a:r>
                        <a:rPr lang="uk-UA" sz="2800" b="1" dirty="0" smtClean="0"/>
                        <a:t>Усього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27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6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4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30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36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67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112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24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6443"/>
            <a:ext cx="8229600" cy="781147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ea typeface="Times New Roman"/>
                <a:cs typeface="Times New Roman"/>
              </a:rPr>
              <a:t>Наукові праці, підготовлені до друку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751552"/>
              </p:ext>
            </p:extLst>
          </p:nvPr>
        </p:nvGraphicFramePr>
        <p:xfrm>
          <a:off x="107504" y="836712"/>
          <a:ext cx="8568953" cy="5102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368152"/>
                <a:gridCol w="1368152"/>
                <a:gridCol w="1368152"/>
                <a:gridCol w="1368153"/>
              </a:tblGrid>
              <a:tr h="349309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кафедра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монографії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підручники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посібники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статті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8618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Психології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83737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Спеціальної освіти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05833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Музичного мистецтва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83737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Соціальної роботи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8618">
                <a:tc>
                  <a:txBody>
                    <a:bodyPr/>
                    <a:lstStyle/>
                    <a:p>
                      <a:r>
                        <a:rPr lang="uk-UA" sz="2800" b="1" dirty="0" smtClean="0"/>
                        <a:t>Усього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15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56"/>
            <a:ext cx="8229600" cy="736848"/>
          </a:xfrm>
        </p:spPr>
        <p:txBody>
          <a:bodyPr>
            <a:noAutofit/>
          </a:bodyPr>
          <a:lstStyle/>
          <a:p>
            <a:r>
              <a:rPr lang="uk-UA" sz="3600" b="1" dirty="0">
                <a:latin typeface="Times New Roman"/>
                <a:ea typeface="Times New Roman"/>
              </a:rPr>
              <a:t>авторські свідоцтва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228618"/>
              </p:ext>
            </p:extLst>
          </p:nvPr>
        </p:nvGraphicFramePr>
        <p:xfrm>
          <a:off x="107504" y="836712"/>
          <a:ext cx="8640962" cy="5590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589"/>
                <a:gridCol w="2158578"/>
                <a:gridCol w="2158578"/>
                <a:gridCol w="1476217"/>
              </a:tblGrid>
              <a:tr h="685106">
                <a:tc>
                  <a:txBody>
                    <a:bodyPr/>
                    <a:lstStyle/>
                    <a:p>
                      <a:r>
                        <a:rPr lang="uk-UA" dirty="0" smtClean="0"/>
                        <a:t>кафедра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Подано у 2017</a:t>
                      </a:r>
                      <a:endParaRPr lang="ru-RU" dirty="0"/>
                    </a:p>
                  </a:txBody>
                  <a:tcPr/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Психології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Спеціальної освіти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1403849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Музичного мистецтва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Соціальної роботи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  <a:tr h="685106">
                <a:tc>
                  <a:txBody>
                    <a:bodyPr/>
                    <a:lstStyle/>
                    <a:p>
                      <a:r>
                        <a:rPr lang="uk-UA" sz="2800" b="1" dirty="0" smtClean="0"/>
                        <a:t>Усього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067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56"/>
            <a:ext cx="8229600" cy="736848"/>
          </a:xfrm>
        </p:spPr>
        <p:txBody>
          <a:bodyPr>
            <a:noAutofit/>
          </a:bodyPr>
          <a:lstStyle/>
          <a:p>
            <a:r>
              <a:rPr lang="uk-UA" sz="3600" b="1" dirty="0">
                <a:latin typeface="Times New Roman"/>
                <a:ea typeface="Calibri"/>
              </a:rPr>
              <a:t>Наукові статті  студентів, написані  під  керівництвом  викладачів  факультету </a:t>
            </a:r>
            <a:endParaRPr lang="ru-RU" sz="3600" b="1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58834"/>
              </p:ext>
            </p:extLst>
          </p:nvPr>
        </p:nvGraphicFramePr>
        <p:xfrm>
          <a:off x="323528" y="1052736"/>
          <a:ext cx="8640959" cy="5242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792"/>
                <a:gridCol w="675504"/>
                <a:gridCol w="648072"/>
                <a:gridCol w="864096"/>
                <a:gridCol w="792088"/>
                <a:gridCol w="1080120"/>
                <a:gridCol w="1041346"/>
                <a:gridCol w="830862"/>
                <a:gridCol w="720079"/>
              </a:tblGrid>
              <a:tr h="342553">
                <a:tc rowSpan="3">
                  <a:txBody>
                    <a:bodyPr/>
                    <a:lstStyle/>
                    <a:p>
                      <a:r>
                        <a:rPr lang="uk-UA" dirty="0" smtClean="0"/>
                        <a:t>кафедра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тези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фахове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err="1" smtClean="0"/>
                        <a:t>науком</a:t>
                      </a:r>
                      <a:r>
                        <a:rPr lang="uk-UA" dirty="0" smtClean="0"/>
                        <a:t>.</a:t>
                      </a:r>
                    </a:p>
                    <a:p>
                      <a:pPr algn="ctr"/>
                      <a:r>
                        <a:rPr lang="uk-UA" dirty="0" smtClean="0"/>
                        <a:t>2017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err="1" smtClean="0"/>
                        <a:t>заруб</a:t>
                      </a:r>
                      <a:r>
                        <a:rPr lang="uk-UA" dirty="0" smtClean="0"/>
                        <a:t>.</a:t>
                      </a:r>
                    </a:p>
                    <a:p>
                      <a:pPr algn="ctr"/>
                      <a:r>
                        <a:rPr lang="uk-UA" dirty="0" smtClean="0"/>
                        <a:t>2017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усього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650344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Психології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Спеціальної освіти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1011107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Музичного мистецтва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926605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Соціальної роботи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9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-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9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685106">
                <a:tc>
                  <a:txBody>
                    <a:bodyPr/>
                    <a:lstStyle/>
                    <a:p>
                      <a:r>
                        <a:rPr lang="uk-UA" sz="2800" b="1" dirty="0" smtClean="0"/>
                        <a:t>Усього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81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82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58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93675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Words>508</Words>
  <Application>Microsoft Office PowerPoint</Application>
  <PresentationFormat>Экран (4:3)</PresentationFormat>
  <Paragraphs>386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Официальная</vt:lpstr>
      <vt:lpstr>Презентация PowerPoint</vt:lpstr>
      <vt:lpstr>наукові роботи, які виконувались в межах кафедральної тематики:</vt:lpstr>
      <vt:lpstr>Розробки,  які впроваджено у 2017 році</vt:lpstr>
      <vt:lpstr>наукові праці, у зарубіжних виданнях, які мають імпакт-фактор</vt:lpstr>
      <vt:lpstr>Наукові праці</vt:lpstr>
      <vt:lpstr>Наукові праці</vt:lpstr>
      <vt:lpstr>Наукові праці, підготовлені до друку</vt:lpstr>
      <vt:lpstr>авторські свідоцтва</vt:lpstr>
      <vt:lpstr>Наукові статті  студентів, написані  під  керівництвом  викладачів  факультету </vt:lpstr>
      <vt:lpstr>Проведення на базі кафедри наукових заходів</vt:lpstr>
      <vt:lpstr>Наукова робота факультету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наукові роботи, які виконувались в межах кафедральної тематики:</dc:title>
  <dc:creator>User</dc:creator>
  <cp:lastModifiedBy>Пользователь Windows</cp:lastModifiedBy>
  <cp:revision>27</cp:revision>
  <dcterms:created xsi:type="dcterms:W3CDTF">2018-01-12T06:21:30Z</dcterms:created>
  <dcterms:modified xsi:type="dcterms:W3CDTF">2018-01-21T17:19:02Z</dcterms:modified>
</cp:coreProperties>
</file>