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EB61CF-F883-43A2-8341-30668D6F49F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DE2B2C5-B1CC-4522-A8E4-8F2065AF3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333/ejgm/114263" TargetMode="External"/><Relationship Id="rId2" Type="http://schemas.openxmlformats.org/officeDocument/2006/relationships/hyperlink" Target="https://journal.iitta.gov.ua/index.php/itlt/authorDashboard/submission/298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esa-journal.com/arxiv-zhurnala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988840"/>
            <a:ext cx="5105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i="1" dirty="0" smtClean="0">
                <a:latin typeface="Arial Black" pitchFamily="34" charset="0"/>
              </a:rPr>
              <a:t>Звіт </a:t>
            </a:r>
            <a:br>
              <a:rPr lang="uk-UA" sz="3600" i="1" dirty="0" smtClean="0">
                <a:latin typeface="Arial Black" pitchFamily="34" charset="0"/>
              </a:rPr>
            </a:br>
            <a:r>
              <a:rPr lang="uk-UA" sz="3600" i="1" dirty="0" smtClean="0">
                <a:latin typeface="Arial Black" pitchFamily="34" charset="0"/>
              </a:rPr>
              <a:t>декана факультету педагогіки та психології </a:t>
            </a:r>
            <a:r>
              <a:rPr lang="uk-UA" sz="4000" i="1" dirty="0" smtClean="0">
                <a:latin typeface="Arial Black" panose="020B0A04020102020204" pitchFamily="34" charset="0"/>
              </a:rPr>
              <a:t/>
            </a:r>
            <a:br>
              <a:rPr lang="uk-UA" sz="4000" i="1" dirty="0" smtClean="0">
                <a:latin typeface="Arial Black" panose="020B0A04020102020204" pitchFamily="34" charset="0"/>
              </a:rPr>
            </a:br>
            <a:r>
              <a:rPr lang="uk-UA" sz="4000" i="1" dirty="0" smtClean="0">
                <a:latin typeface="Arial Black" panose="020B0A04020102020204" pitchFamily="34" charset="0"/>
              </a:rPr>
              <a:t>(</a:t>
            </a:r>
            <a:r>
              <a:rPr lang="uk-UA" sz="2800" i="1" cap="none" dirty="0" smtClean="0">
                <a:latin typeface="Arial Black" panose="020B0A04020102020204" pitchFamily="34" charset="0"/>
              </a:rPr>
              <a:t>за І семестр </a:t>
            </a:r>
            <a:br>
              <a:rPr lang="uk-UA" sz="2800" i="1" cap="none" dirty="0" smtClean="0">
                <a:latin typeface="Arial Black" panose="020B0A04020102020204" pitchFamily="34" charset="0"/>
              </a:rPr>
            </a:br>
            <a:r>
              <a:rPr lang="uk-UA" sz="2800" i="1" cap="none" dirty="0" smtClean="0">
                <a:latin typeface="Arial Black" panose="020B0A04020102020204" pitchFamily="34" charset="0"/>
              </a:rPr>
              <a:t>2019-2020н.р.)</a:t>
            </a:r>
            <a:endParaRPr lang="ru-RU" sz="2800" i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445224"/>
            <a:ext cx="5114778" cy="381168"/>
          </a:xfrm>
        </p:spPr>
        <p:txBody>
          <a:bodyPr/>
          <a:lstStyle/>
          <a:p>
            <a:r>
              <a:rPr lang="uk-UA" b="1" i="1" dirty="0" err="1" smtClean="0">
                <a:solidFill>
                  <a:schemeClr val="accent4">
                    <a:lumMod val="75000"/>
                  </a:schemeClr>
                </a:solidFill>
              </a:rPr>
              <a:t>Олексюк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</a:rPr>
              <a:t> Олесі Миколаївни 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8046"/>
            <a:ext cx="6539682" cy="1650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084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Студенти – переможці міжнародних конкурсів, визнаних </a:t>
            </a:r>
            <a:r>
              <a:rPr lang="uk-UA" dirty="0" err="1" smtClean="0"/>
              <a:t>мінкультури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3818824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Мунтян Анастасія – кафедра музичного мистецтва (Щербак І.,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Бєдакова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С.);</a:t>
            </a:r>
          </a:p>
          <a:p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Бешляга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Андрій  - кафедра музичного мистецтва (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Ярошевська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Л.В.)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8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Отримання сертифікату в2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9808070"/>
              </p:ext>
            </p:extLst>
          </p:nvPr>
        </p:nvGraphicFramePr>
        <p:xfrm>
          <a:off x="611560" y="2132856"/>
          <a:ext cx="7355160" cy="450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422">
                  <a:extLst>
                    <a:ext uri="{9D8B030D-6E8A-4147-A177-3AD203B41FA5}">
                      <a16:colId xmlns:a16="http://schemas.microsoft.com/office/drawing/2014/main" xmlns="" val="3064893019"/>
                    </a:ext>
                  </a:extLst>
                </a:gridCol>
                <a:gridCol w="1652802">
                  <a:extLst>
                    <a:ext uri="{9D8B030D-6E8A-4147-A177-3AD203B41FA5}">
                      <a16:colId xmlns:a16="http://schemas.microsoft.com/office/drawing/2014/main" xmlns="" val="1484355901"/>
                    </a:ext>
                  </a:extLst>
                </a:gridCol>
                <a:gridCol w="2104546">
                  <a:extLst>
                    <a:ext uri="{9D8B030D-6E8A-4147-A177-3AD203B41FA5}">
                      <a16:colId xmlns:a16="http://schemas.microsoft.com/office/drawing/2014/main" xmlns="" val="523715144"/>
                    </a:ext>
                  </a:extLst>
                </a:gridCol>
                <a:gridCol w="3234390">
                  <a:extLst>
                    <a:ext uri="{9D8B030D-6E8A-4147-A177-3AD203B41FA5}">
                      <a16:colId xmlns:a16="http://schemas.microsoft.com/office/drawing/2014/main" xmlns="" val="3438883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Карсканова</a:t>
                      </a:r>
                      <a:r>
                        <a:rPr lang="uk-UA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С.В.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05.07.19</a:t>
                      </a:r>
                      <a:endParaRPr lang="ru-RU" sz="1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Вища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Школа </a:t>
                      </a:r>
                      <a:r>
                        <a:rPr lang="ru-RU" sz="1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Лінгвістична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в </a:t>
                      </a:r>
                      <a:r>
                        <a:rPr lang="ru-RU" sz="1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Ченстохові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1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РеспублікаПольща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Czestochowa, Republic of Poland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364371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91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Методична робота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4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Видання посібників та методичних матеріалів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Вченою радою факультету та методичною радою університету проведено </a:t>
            </a:r>
          </a:p>
          <a:p>
            <a:r>
              <a:rPr lang="uk-UA" dirty="0" smtClean="0"/>
              <a:t>Методичні вказівки щодо </a:t>
            </a:r>
            <a:r>
              <a:rPr lang="uk-UA" dirty="0" err="1" smtClean="0"/>
              <a:t>імплементування</a:t>
            </a:r>
            <a:r>
              <a:rPr lang="uk-UA" dirty="0" smtClean="0"/>
              <a:t> правил нового Українського правопису (автори Корнієнко І.А., </a:t>
            </a:r>
            <a:r>
              <a:rPr lang="uk-UA" dirty="0" err="1" smtClean="0"/>
              <a:t>Баденкова</a:t>
            </a:r>
            <a:r>
              <a:rPr lang="uk-UA" dirty="0" smtClean="0"/>
              <a:t> В.М.);</a:t>
            </a:r>
          </a:p>
          <a:p>
            <a:r>
              <a:rPr lang="uk-UA" dirty="0" smtClean="0"/>
              <a:t>Навчальний посібник (автор Середа І.В.)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Навчально-методичний посібник «Корпус лінгвістичних дисциплін»(автори колектив кафедри української мови та літератури);</a:t>
            </a:r>
          </a:p>
          <a:p>
            <a:r>
              <a:rPr lang="uk-UA" dirty="0" smtClean="0"/>
              <a:t>Збірник наукових тез студентів до конференції «</a:t>
            </a:r>
            <a:r>
              <a:rPr lang="uk-UA" dirty="0" err="1" smtClean="0"/>
              <a:t>В.Сухомлинський</a:t>
            </a:r>
            <a:r>
              <a:rPr lang="uk-UA" dirty="0" smtClean="0"/>
              <a:t> та сучасність» (укладач </a:t>
            </a:r>
            <a:r>
              <a:rPr lang="uk-UA" dirty="0" err="1" smtClean="0"/>
              <a:t>Савінова</a:t>
            </a:r>
            <a:r>
              <a:rPr lang="uk-UA" dirty="0" smtClean="0"/>
              <a:t> Н.В., Стельмах Н.В.)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40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err="1" smtClean="0"/>
              <a:t>Контоль</a:t>
            </a:r>
            <a:r>
              <a:rPr lang="uk-UA" sz="2800" dirty="0" smtClean="0"/>
              <a:t> над якістю підготовки бакалаврів та магістрів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4687" y="1463040"/>
            <a:ext cx="2986101" cy="47742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7154" y="1700808"/>
            <a:ext cx="3521075" cy="18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8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Виконання наказів, розпоряджень та загальної кореспонденції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60752"/>
            <a:ext cx="3521075" cy="340485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05169" y="2160752"/>
            <a:ext cx="3521075" cy="28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3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48680"/>
            <a:ext cx="3742042" cy="773832"/>
          </a:xfrm>
        </p:spPr>
        <p:txBody>
          <a:bodyPr>
            <a:noAutofit/>
          </a:bodyPr>
          <a:lstStyle/>
          <a:p>
            <a:pPr algn="ctr"/>
            <a:r>
              <a:rPr lang="uk-UA" sz="2500" b="0" dirty="0" smtClean="0">
                <a:latin typeface="Arial Black" panose="020B0A04020102020204" pitchFamily="34" charset="0"/>
              </a:rPr>
              <a:t>Міжнародне співробітництво</a:t>
            </a:r>
            <a:endParaRPr lang="ru-RU" sz="2500" b="0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1322512"/>
            <a:ext cx="3886058" cy="5346848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Кафедра </a:t>
            </a:r>
            <a:r>
              <a:rPr lang="ru-RU" dirty="0" err="1">
                <a:latin typeface="Arial Black" panose="020B0A04020102020204" pitchFamily="34" charset="0"/>
              </a:rPr>
              <a:t>психології</a:t>
            </a:r>
            <a:r>
              <a:rPr lang="ru-RU" dirty="0">
                <a:latin typeface="Arial Black" panose="020B0A04020102020204" pitchFamily="34" charset="0"/>
              </a:rPr>
              <a:t> – угоди з </a:t>
            </a:r>
            <a:r>
              <a:rPr lang="ru-RU" dirty="0" err="1">
                <a:latin typeface="Arial Black" panose="020B0A04020102020204" pitchFamily="34" charset="0"/>
              </a:rPr>
              <a:t>Опольським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університетом</a:t>
            </a:r>
            <a:r>
              <a:rPr lang="ru-RU" dirty="0">
                <a:latin typeface="Arial Black" panose="020B0A04020102020204" pitchFamily="34" charset="0"/>
              </a:rPr>
              <a:t>, м. </a:t>
            </a:r>
            <a:r>
              <a:rPr lang="ru-RU" dirty="0" err="1" smtClean="0">
                <a:latin typeface="Arial Black" panose="020B0A04020102020204" pitchFamily="34" charset="0"/>
              </a:rPr>
              <a:t>Опіль,Польща</a:t>
            </a:r>
            <a:r>
              <a:rPr lang="ru-RU" dirty="0" smtClean="0">
                <a:latin typeface="Arial Black" panose="020B0A04020102020204" pitchFamily="34" charset="0"/>
              </a:rPr>
              <a:t>		          </a:t>
            </a:r>
            <a:r>
              <a:rPr lang="ru-RU" dirty="0">
                <a:latin typeface="Arial Black" panose="020B0A04020102020204" pitchFamily="34" charset="0"/>
              </a:rPr>
              <a:t>- </a:t>
            </a:r>
            <a:r>
              <a:rPr lang="ru-RU" dirty="0" err="1">
                <a:latin typeface="Arial Black" panose="020B0A04020102020204" pitchFamily="34" charset="0"/>
              </a:rPr>
              <a:t>Сілезькою</a:t>
            </a:r>
            <a:r>
              <a:rPr lang="ru-RU" dirty="0">
                <a:latin typeface="Arial Black" panose="020B0A04020102020204" pitchFamily="34" charset="0"/>
              </a:rPr>
              <a:t> школою </a:t>
            </a:r>
            <a:r>
              <a:rPr lang="ru-RU" dirty="0" err="1">
                <a:latin typeface="Arial Black" panose="020B0A04020102020204" pitchFamily="34" charset="0"/>
              </a:rPr>
              <a:t>емоційно-стресової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терапії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Польща</a:t>
            </a:r>
            <a:r>
              <a:rPr lang="ru-RU" dirty="0" smtClean="0">
                <a:latin typeface="Arial Black" panose="020B0A040201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 Black" panose="020B0A04020102020204" pitchFamily="34" charset="0"/>
              </a:rPr>
              <a:t>ISMA </a:t>
            </a:r>
            <a:r>
              <a:rPr lang="en-US" dirty="0">
                <a:latin typeface="Arial Black" panose="020B0A04020102020204" pitchFamily="34" charset="0"/>
              </a:rPr>
              <a:t>University, </a:t>
            </a:r>
            <a:r>
              <a:rPr lang="ru-RU" dirty="0">
                <a:latin typeface="Arial Black" panose="020B0A04020102020204" pitchFamily="34" charset="0"/>
              </a:rPr>
              <a:t>м. Рига, </a:t>
            </a:r>
            <a:r>
              <a:rPr lang="ru-RU" dirty="0" err="1">
                <a:latin typeface="Arial Black" panose="020B0A04020102020204" pitchFamily="34" charset="0"/>
              </a:rPr>
              <a:t>Латвія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Кафедра </a:t>
            </a:r>
            <a:r>
              <a:rPr lang="ru-RU" dirty="0" err="1">
                <a:latin typeface="Arial Black" panose="020B0A04020102020204" pitchFamily="34" charset="0"/>
              </a:rPr>
              <a:t>спеціальної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освіти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dirty="0" err="1">
                <a:latin typeface="Arial Black" panose="020B0A04020102020204" pitchFamily="34" charset="0"/>
              </a:rPr>
              <a:t>Поліцеальна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медична</a:t>
            </a:r>
            <a:r>
              <a:rPr lang="ru-RU" dirty="0">
                <a:latin typeface="Arial Black" panose="020B0A04020102020204" pitchFamily="34" charset="0"/>
              </a:rPr>
              <a:t> школа «</a:t>
            </a:r>
            <a:r>
              <a:rPr lang="en-US" dirty="0">
                <a:latin typeface="Arial Black" panose="020B0A04020102020204" pitchFamily="34" charset="0"/>
              </a:rPr>
              <a:t>RENOMA» </a:t>
            </a:r>
            <a:r>
              <a:rPr lang="ru-RU" dirty="0" err="1">
                <a:latin typeface="Arial Black" panose="020B0A04020102020204" pitchFamily="34" charset="0"/>
              </a:rPr>
              <a:t>Польща</a:t>
            </a:r>
            <a:r>
              <a:rPr lang="ru-RU" dirty="0">
                <a:latin typeface="Arial Black" panose="020B0A04020102020204" pitchFamily="34" charset="0"/>
              </a:rPr>
              <a:t>, м. </a:t>
            </a:r>
            <a:r>
              <a:rPr lang="ru-RU" dirty="0" err="1">
                <a:latin typeface="Arial Black" panose="020B0A04020102020204" pitchFamily="34" charset="0"/>
              </a:rPr>
              <a:t>Краків</a:t>
            </a:r>
            <a:r>
              <a:rPr lang="ru-RU" dirty="0">
                <a:latin typeface="Arial Black" panose="020B0A04020102020204" pitchFamily="34" charset="0"/>
              </a:rPr>
              <a:t>;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- </a:t>
            </a:r>
            <a:r>
              <a:rPr lang="ru-RU" dirty="0" err="1">
                <a:latin typeface="Arial Black" panose="020B0A04020102020204" pitchFamily="34" charset="0"/>
              </a:rPr>
              <a:t>Вища</a:t>
            </a:r>
            <a:r>
              <a:rPr lang="ru-RU" dirty="0">
                <a:latin typeface="Arial Black" panose="020B0A04020102020204" pitchFamily="34" charset="0"/>
              </a:rPr>
              <a:t> школа </a:t>
            </a:r>
            <a:r>
              <a:rPr lang="ru-RU" dirty="0" err="1">
                <a:latin typeface="Arial Black" panose="020B0A04020102020204" pitchFamily="34" charset="0"/>
              </a:rPr>
              <a:t>управління</a:t>
            </a:r>
            <a:r>
              <a:rPr lang="ru-RU" dirty="0">
                <a:latin typeface="Arial Black" panose="020B0A04020102020204" pitchFamily="34" charset="0"/>
              </a:rPr>
              <a:t> та  </a:t>
            </a:r>
            <a:r>
              <a:rPr lang="ru-RU" dirty="0" err="1">
                <a:latin typeface="Arial Black" panose="020B0A04020102020204" pitchFamily="34" charset="0"/>
              </a:rPr>
              <a:t>адміністрації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Польща</a:t>
            </a:r>
            <a:r>
              <a:rPr lang="ru-RU" dirty="0">
                <a:latin typeface="Arial Black" panose="020B0A04020102020204" pitchFamily="34" charset="0"/>
              </a:rPr>
              <a:t>, м. </a:t>
            </a:r>
            <a:r>
              <a:rPr lang="ru-RU" dirty="0" err="1">
                <a:latin typeface="Arial Black" panose="020B0A04020102020204" pitchFamily="34" charset="0"/>
              </a:rPr>
              <a:t>Ополе</a:t>
            </a:r>
            <a:r>
              <a:rPr lang="ru-RU" dirty="0">
                <a:latin typeface="Arial Black" panose="020B0A04020102020204" pitchFamily="34" charset="0"/>
              </a:rPr>
              <a:t>;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-</a:t>
            </a:r>
            <a:r>
              <a:rPr lang="ru-RU" dirty="0" err="1">
                <a:latin typeface="Arial Black" panose="020B0A04020102020204" pitchFamily="34" charset="0"/>
              </a:rPr>
              <a:t>Вища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лінгвістична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школі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Польща</a:t>
            </a:r>
            <a:r>
              <a:rPr lang="ru-RU" dirty="0">
                <a:latin typeface="Arial Black" panose="020B0A04020102020204" pitchFamily="34" charset="0"/>
              </a:rPr>
              <a:t>, м. </a:t>
            </a:r>
            <a:r>
              <a:rPr lang="ru-RU" dirty="0" err="1">
                <a:latin typeface="Arial Black" panose="020B0A04020102020204" pitchFamily="34" charset="0"/>
              </a:rPr>
              <a:t>Ченстохов</a:t>
            </a:r>
            <a:r>
              <a:rPr lang="ru-RU" dirty="0">
                <a:latin typeface="Arial Black" panose="020B0A04020102020204" pitchFamily="34" charset="0"/>
              </a:rPr>
              <a:t>;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- угода з </a:t>
            </a:r>
            <a:r>
              <a:rPr lang="en-US" dirty="0" err="1">
                <a:latin typeface="Arial Black" panose="020B0A04020102020204" pitchFamily="34" charset="0"/>
              </a:rPr>
              <a:t>Narconon</a:t>
            </a:r>
            <a:r>
              <a:rPr lang="en-US" dirty="0">
                <a:latin typeface="Arial Black" panose="020B0A04020102020204" pitchFamily="34" charset="0"/>
              </a:rPr>
              <a:t> Europe, </a:t>
            </a:r>
            <a:r>
              <a:rPr lang="en-US" dirty="0" err="1">
                <a:latin typeface="Arial Black" panose="020B0A04020102020204" pitchFamily="34" charset="0"/>
              </a:rPr>
              <a:t>Helsinge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Фінляндія</a:t>
            </a:r>
            <a:r>
              <a:rPr lang="ru-RU" dirty="0">
                <a:latin typeface="Arial Black" panose="020B0A04020102020204" pitchFamily="34" charset="0"/>
              </a:rPr>
              <a:t> з 2017 року на 5 </a:t>
            </a:r>
            <a:r>
              <a:rPr lang="ru-RU" dirty="0" err="1">
                <a:latin typeface="Arial Black" panose="020B0A04020102020204" pitchFamily="34" charset="0"/>
              </a:rPr>
              <a:t>років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uk-UA" dirty="0">
                <a:latin typeface="Arial Black" panose="020B0A04020102020204" pitchFamily="34" charset="0"/>
              </a:rPr>
              <a:t>Підготовлено та передано листи та </a:t>
            </a:r>
            <a:r>
              <a:rPr lang="uk-UA" dirty="0" err="1">
                <a:latin typeface="Arial Black" panose="020B0A04020102020204" pitchFamily="34" charset="0"/>
              </a:rPr>
              <a:t>імеджеву</a:t>
            </a:r>
            <a:r>
              <a:rPr lang="uk-UA" dirty="0">
                <a:latin typeface="Arial Black" panose="020B0A04020102020204" pitchFamily="34" charset="0"/>
              </a:rPr>
              <a:t> продукцію університету послам Узбекистану, Казахстану та консулу Таджикистану з метаю налагодження тісних освітніх та наукових стосунків та плідної співпраці в питанні навчання громадян вищезазначених країн на факультеті педагогіки та психології та університеті в цілому.</a:t>
            </a:r>
            <a:endParaRPr lang="ru-RU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8" r="20388"/>
          <a:stretch>
            <a:fillRect/>
          </a:stretch>
        </p:blipFill>
        <p:spPr>
          <a:xfrm>
            <a:off x="539750" y="1052513"/>
            <a:ext cx="4205288" cy="4206875"/>
          </a:xfrm>
        </p:spPr>
      </p:pic>
    </p:spTree>
    <p:extLst>
      <p:ext uri="{BB962C8B-B14F-4D97-AF65-F5344CB8AC3E}">
        <p14:creationId xmlns:p14="http://schemas.microsoft.com/office/powerpoint/2010/main" xmlns="" val="18437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557808"/>
          </a:xfrm>
        </p:spPr>
        <p:txBody>
          <a:bodyPr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кошториси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700808"/>
            <a:ext cx="3429000" cy="46085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>
                <a:latin typeface="Arial Black" panose="020B0A04020102020204" pitchFamily="34" charset="0"/>
              </a:rPr>
              <a:t>Розробили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кошториси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err="1">
                <a:latin typeface="Arial Black" panose="020B0A04020102020204" pitchFamily="34" charset="0"/>
              </a:rPr>
              <a:t>рік</a:t>
            </a:r>
            <a:r>
              <a:rPr lang="ru-RU" dirty="0">
                <a:latin typeface="Arial Black" panose="020B0A04020102020204" pitchFamily="34" charset="0"/>
              </a:rPr>
              <a:t>; на 4 </a:t>
            </a:r>
            <a:r>
              <a:rPr lang="ru-RU" dirty="0" err="1">
                <a:latin typeface="Arial Black" panose="020B0A04020102020204" pitchFamily="34" charset="0"/>
              </a:rPr>
              <a:t>місяці</a:t>
            </a:r>
            <a:r>
              <a:rPr lang="ru-RU" dirty="0">
                <a:latin typeface="Arial Black" panose="020B0A04020102020204" pitchFamily="34" charset="0"/>
              </a:rPr>
              <a:t> та 9 </a:t>
            </a:r>
            <a:r>
              <a:rPr lang="ru-RU" dirty="0" err="1">
                <a:latin typeface="Arial Black" panose="020B0A04020102020204" pitchFamily="34" charset="0"/>
              </a:rPr>
              <a:t>місяців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рахували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звітували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щодо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виконання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кошторисів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помісячно</a:t>
            </a:r>
            <a:r>
              <a:rPr lang="ru-RU" dirty="0">
                <a:latin typeface="Arial Black" panose="020B0A04020102020204" pitchFamily="34" charset="0"/>
              </a:rPr>
              <a:t> по </a:t>
            </a:r>
            <a:r>
              <a:rPr lang="ru-RU" dirty="0" err="1">
                <a:latin typeface="Arial Black" panose="020B0A04020102020204" pitchFamily="34" charset="0"/>
              </a:rPr>
              <a:t>кожній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кафедрі</a:t>
            </a:r>
            <a:r>
              <a:rPr lang="ru-RU" dirty="0">
                <a:latin typeface="Arial Black" panose="020B0A04020102020204" pitchFamily="34" charset="0"/>
              </a:rPr>
              <a:t>; </a:t>
            </a:r>
            <a:r>
              <a:rPr lang="ru-RU" dirty="0" err="1">
                <a:latin typeface="Arial Black" panose="020B0A04020102020204" pitchFamily="34" charset="0"/>
              </a:rPr>
              <a:t>розрахували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кількість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запланованих</a:t>
            </a:r>
            <a:r>
              <a:rPr lang="ru-RU" dirty="0">
                <a:latin typeface="Arial Black" panose="020B0A04020102020204" pitchFamily="34" charset="0"/>
              </a:rPr>
              <a:t> ставок на 2020 </a:t>
            </a:r>
            <a:r>
              <a:rPr lang="ru-RU" dirty="0" err="1">
                <a:latin typeface="Arial Black" panose="020B0A04020102020204" pitchFamily="34" charset="0"/>
              </a:rPr>
              <a:t>рік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згідно</a:t>
            </a:r>
            <a:r>
              <a:rPr lang="ru-RU" dirty="0">
                <a:latin typeface="Arial Black" panose="020B0A04020102020204" pitchFamily="34" charset="0"/>
              </a:rPr>
              <a:t> з </a:t>
            </a:r>
            <a:r>
              <a:rPr lang="ru-RU" dirty="0" err="1">
                <a:latin typeface="Arial Black" panose="020B0A04020102020204" pitchFamily="34" charset="0"/>
              </a:rPr>
              <a:t>кошторисом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r>
              <a:rPr lang="ru-RU" dirty="0" err="1">
                <a:latin typeface="Arial Black" panose="020B0A04020102020204" pitchFamily="34" charset="0"/>
              </a:rPr>
              <a:t>Усі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кошториси</a:t>
            </a:r>
            <a:r>
              <a:rPr lang="ru-RU" dirty="0">
                <a:latin typeface="Arial Black" panose="020B0A04020102020204" pitchFamily="34" charset="0"/>
              </a:rPr>
              <a:t> при </a:t>
            </a:r>
            <a:r>
              <a:rPr lang="ru-RU" dirty="0" err="1">
                <a:latin typeface="Arial Black" panose="020B0A04020102020204" pitchFamily="34" charset="0"/>
              </a:rPr>
              <a:t>звітах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здані</a:t>
            </a:r>
            <a:r>
              <a:rPr lang="ru-RU" dirty="0" smtClean="0">
                <a:latin typeface="Arial Black" panose="020B0A04020102020204" pitchFamily="34" charset="0"/>
              </a:rPr>
              <a:t> до </a:t>
            </a:r>
            <a:r>
              <a:rPr lang="ru-RU" dirty="0" err="1" smtClean="0">
                <a:latin typeface="Arial Black" panose="020B0A04020102020204" pitchFamily="34" charset="0"/>
              </a:rPr>
              <a:t>навчального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відділу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uk-UA" dirty="0">
                <a:latin typeface="Arial Black" panose="020B0A04020102020204" pitchFamily="34" charset="0"/>
              </a:rPr>
              <a:t>Сформували штатний розпис факультету на 2019-2020 навчальний рік.</a:t>
            </a:r>
            <a:endParaRPr lang="ru-RU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35" r="16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0141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30821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i="1" dirty="0" smtClean="0">
                <a:latin typeface="Arial Black" panose="020B0A04020102020204" pitchFamily="34" charset="0"/>
              </a:rPr>
              <a:t>Профорієнтаційна робота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340768"/>
            <a:ext cx="3429000" cy="48965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-	</a:t>
            </a:r>
            <a:r>
              <a:rPr lang="ru-RU" dirty="0">
                <a:latin typeface="Arial Black" panose="020B0A04020102020204" pitchFamily="34" charset="0"/>
              </a:rPr>
              <a:t>07.12.2019 </a:t>
            </a:r>
            <a:r>
              <a:rPr lang="ru-RU" dirty="0" err="1">
                <a:latin typeface="Arial Black" panose="020B0A04020102020204" pitchFamily="34" charset="0"/>
              </a:rPr>
              <a:t>організовано</a:t>
            </a:r>
            <a:r>
              <a:rPr lang="ru-RU" dirty="0">
                <a:latin typeface="Arial Black" panose="020B0A04020102020204" pitchFamily="34" charset="0"/>
              </a:rPr>
              <a:t> День </a:t>
            </a:r>
            <a:r>
              <a:rPr lang="ru-RU" dirty="0" err="1">
                <a:latin typeface="Arial Black" panose="020B0A04020102020204" pitchFamily="34" charset="0"/>
              </a:rPr>
              <a:t>відкритих</a:t>
            </a:r>
            <a:r>
              <a:rPr lang="ru-RU" dirty="0">
                <a:latin typeface="Arial Black" panose="020B0A04020102020204" pitchFamily="34" charset="0"/>
              </a:rPr>
              <a:t> дверей факультету, в межах </a:t>
            </a:r>
            <a:r>
              <a:rPr lang="ru-RU" dirty="0" err="1">
                <a:latin typeface="Arial Black" panose="020B0A04020102020204" pitchFamily="34" charset="0"/>
              </a:rPr>
              <a:t>яких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підготовлено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надіслано</a:t>
            </a:r>
            <a:r>
              <a:rPr lang="ru-RU" dirty="0">
                <a:latin typeface="Arial Black" panose="020B0A04020102020204" pitchFamily="34" charset="0"/>
              </a:rPr>
              <a:t> 41 лист головам ОТГ </a:t>
            </a:r>
            <a:r>
              <a:rPr lang="ru-RU" dirty="0" err="1">
                <a:latin typeface="Arial Black" panose="020B0A04020102020204" pitchFamily="34" charset="0"/>
              </a:rPr>
              <a:t>Миколаївської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області</a:t>
            </a:r>
            <a:r>
              <a:rPr lang="ru-RU" dirty="0">
                <a:latin typeface="Arial Black" panose="020B0A04020102020204" pitchFamily="34" charset="0"/>
              </a:rPr>
              <a:t>, 66 директорам </a:t>
            </a:r>
            <a:r>
              <a:rPr lang="ru-RU" dirty="0" err="1">
                <a:latin typeface="Arial Black" panose="020B0A04020102020204" pitchFamily="34" charset="0"/>
              </a:rPr>
              <a:t>міських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шкіл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різного</a:t>
            </a:r>
            <a:r>
              <a:rPr lang="ru-RU" dirty="0">
                <a:latin typeface="Arial Black" panose="020B0A04020102020204" pitchFamily="34" charset="0"/>
              </a:rPr>
              <a:t> типу м. </a:t>
            </a:r>
            <a:r>
              <a:rPr lang="ru-RU" dirty="0" err="1">
                <a:latin typeface="Arial Black" panose="020B0A04020102020204" pitchFamily="34" charset="0"/>
              </a:rPr>
              <a:t>Миколаєва</a:t>
            </a:r>
            <a:r>
              <a:rPr lang="ru-RU" dirty="0">
                <a:latin typeface="Arial Black" panose="020B0A04020102020204" pitchFamily="34" charset="0"/>
              </a:rPr>
              <a:t>, в </a:t>
            </a:r>
            <a:r>
              <a:rPr lang="ru-RU" dirty="0" err="1">
                <a:latin typeface="Arial Black" panose="020B0A04020102020204" pitchFamily="34" charset="0"/>
              </a:rPr>
              <a:t>школи</a:t>
            </a:r>
            <a:r>
              <a:rPr lang="ru-RU" dirty="0">
                <a:latin typeface="Arial Black" panose="020B0A04020102020204" pitchFamily="34" charset="0"/>
              </a:rPr>
              <a:t> передано </a:t>
            </a:r>
            <a:r>
              <a:rPr lang="ru-RU" dirty="0" err="1">
                <a:latin typeface="Arial Black" panose="020B0A04020102020204" pitchFamily="34" charset="0"/>
              </a:rPr>
              <a:t>афіши</a:t>
            </a:r>
            <a:r>
              <a:rPr lang="ru-RU" dirty="0">
                <a:latin typeface="Arial Black" panose="020B0A04020102020204" pitchFamily="34" charset="0"/>
              </a:rPr>
              <a:t> заходу, </a:t>
            </a:r>
            <a:r>
              <a:rPr lang="ru-RU" dirty="0" err="1">
                <a:latin typeface="Arial Black" panose="020B0A04020102020204" pitchFamily="34" charset="0"/>
              </a:rPr>
              <a:t>кожна</a:t>
            </a:r>
            <a:r>
              <a:rPr lang="ru-RU" dirty="0">
                <a:latin typeface="Arial Black" panose="020B0A04020102020204" pitchFamily="34" charset="0"/>
              </a:rPr>
              <a:t> кафедра </a:t>
            </a:r>
            <a:r>
              <a:rPr lang="ru-RU" dirty="0" err="1">
                <a:latin typeface="Arial Black" panose="020B0A04020102020204" pitchFamily="34" charset="0"/>
              </a:rPr>
              <a:t>підготувала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роздаткову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інформацію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en-US" dirty="0">
                <a:latin typeface="Arial Black" panose="020B0A04020102020204" pitchFamily="34" charset="0"/>
              </a:rPr>
              <a:t>STEM- </a:t>
            </a:r>
            <a:r>
              <a:rPr lang="ru-RU" dirty="0" err="1">
                <a:latin typeface="Arial Black" panose="020B0A04020102020204" pitchFamily="34" charset="0"/>
              </a:rPr>
              <a:t>майданчики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каву</a:t>
            </a:r>
            <a:r>
              <a:rPr lang="ru-RU" dirty="0">
                <a:latin typeface="Arial Black" panose="020B0A04020102020204" pitchFamily="34" charset="0"/>
              </a:rPr>
              <a:t>-брейк. На </a:t>
            </a:r>
            <a:r>
              <a:rPr lang="ru-RU" dirty="0" err="1">
                <a:latin typeface="Arial Black" panose="020B0A04020102020204" pitchFamily="34" charset="0"/>
              </a:rPr>
              <a:t>заході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були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присутні</a:t>
            </a:r>
            <a:r>
              <a:rPr lang="ru-RU" dirty="0">
                <a:latin typeface="Arial Black" panose="020B0A04020102020204" pitchFamily="34" charset="0"/>
              </a:rPr>
              <a:t> 15 </a:t>
            </a:r>
            <a:r>
              <a:rPr lang="ru-RU" dirty="0" err="1">
                <a:latin typeface="Arial Black" panose="020B0A04020102020204" pitchFamily="34" charset="0"/>
              </a:rPr>
              <a:t>осіб</a:t>
            </a:r>
            <a:r>
              <a:rPr lang="ru-RU" dirty="0">
                <a:latin typeface="Arial Black" panose="020B0A04020102020204" pitchFamily="34" charset="0"/>
              </a:rPr>
              <a:t>- </a:t>
            </a:r>
            <a:r>
              <a:rPr lang="ru-RU" dirty="0" err="1">
                <a:latin typeface="Arial Black" panose="020B0A04020102020204" pitchFamily="34" charset="0"/>
              </a:rPr>
              <a:t>абітурієнтів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r>
              <a:rPr lang="ru-RU" dirty="0" err="1">
                <a:latin typeface="Arial Black" panose="020B0A04020102020204" pitchFamily="34" charset="0"/>
              </a:rPr>
              <a:t>Наразі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будемо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думати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над </a:t>
            </a:r>
            <a:r>
              <a:rPr lang="ru-RU" dirty="0" err="1" smtClean="0">
                <a:latin typeface="Arial Black" panose="020B0A04020102020204" pitchFamily="34" charset="0"/>
              </a:rPr>
              <a:t>новими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формами </a:t>
            </a:r>
            <a:r>
              <a:rPr lang="ru-RU" dirty="0" err="1">
                <a:latin typeface="Arial Black" panose="020B0A04020102020204" pitchFamily="34" charset="0"/>
              </a:rPr>
              <a:t>інформування</a:t>
            </a:r>
            <a:r>
              <a:rPr lang="ru-RU" dirty="0">
                <a:latin typeface="Arial Black" panose="020B0A04020102020204" pitchFamily="34" charset="0"/>
              </a:rPr>
              <a:t> про себе, </a:t>
            </a:r>
            <a:r>
              <a:rPr lang="ru-RU" dirty="0" err="1">
                <a:latin typeface="Arial Black" panose="020B0A04020102020204" pitchFamily="34" charset="0"/>
              </a:rPr>
              <a:t>адже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це</a:t>
            </a:r>
            <a:r>
              <a:rPr lang="ru-RU" dirty="0">
                <a:latin typeface="Arial Black" panose="020B0A04020102020204" pitchFamily="34" charset="0"/>
              </a:rPr>
              <a:t> не є результат, на </a:t>
            </a:r>
            <a:r>
              <a:rPr lang="ru-RU" dirty="0" err="1">
                <a:latin typeface="Arial Black" panose="020B0A04020102020204" pitchFamily="34" charset="0"/>
              </a:rPr>
              <a:t>який</a:t>
            </a:r>
            <a:r>
              <a:rPr lang="ru-RU" dirty="0">
                <a:latin typeface="Arial Black" panose="020B0A04020102020204" pitchFamily="34" charset="0"/>
              </a:rPr>
              <a:t> ми </a:t>
            </a:r>
            <a:r>
              <a:rPr lang="ru-RU" dirty="0" err="1">
                <a:latin typeface="Arial Black" panose="020B0A04020102020204" pitchFamily="34" charset="0"/>
              </a:rPr>
              <a:t>розраховуємо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" b="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354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695418"/>
            <a:ext cx="5105400" cy="2525670"/>
          </a:xfrm>
        </p:spPr>
        <p:txBody>
          <a:bodyPr/>
          <a:lstStyle/>
          <a:p>
            <a:pPr algn="just"/>
            <a:r>
              <a:rPr lang="uk-UA" sz="2800" dirty="0" smtClean="0"/>
              <a:t>Більш детальна інформація щодо виконання посадових обов'язків представлена у письмовому звіті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509120"/>
            <a:ext cx="5114778" cy="72008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Arial Black" panose="020B0A04020102020204" pitchFamily="34" charset="0"/>
              </a:rPr>
              <a:t>Дякую за увагу!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4624"/>
            <a:ext cx="6539682" cy="16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6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28" y="357166"/>
            <a:ext cx="381747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latin typeface="Arial Black" pitchFamily="34" charset="0"/>
              </a:rPr>
              <a:t>Результати прийому студентів у 2019 році та контингент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89098" y="2643182"/>
            <a:ext cx="3429000" cy="314327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uk-UA" i="1" dirty="0" smtClean="0">
                <a:latin typeface="Arial Black" pitchFamily="34" charset="0"/>
              </a:rPr>
              <a:t>на І курс за ОКР </a:t>
            </a:r>
            <a:r>
              <a:rPr lang="uk-UA" i="1" dirty="0" err="1" smtClean="0">
                <a:latin typeface="Arial Black" pitchFamily="34" charset="0"/>
              </a:rPr>
              <a:t>“бакалавр”</a:t>
            </a:r>
            <a:r>
              <a:rPr lang="uk-UA" i="1" dirty="0" smtClean="0">
                <a:latin typeface="Arial Black" pitchFamily="34" charset="0"/>
              </a:rPr>
              <a:t> у 2019 році вступили 93 студенти, з них  33 </a:t>
            </a:r>
            <a:r>
              <a:rPr lang="uk-UA" i="1" dirty="0" err="1" smtClean="0">
                <a:latin typeface="Arial Black" pitchFamily="34" charset="0"/>
              </a:rPr>
              <a:t>бюджетники</a:t>
            </a:r>
            <a:r>
              <a:rPr lang="uk-UA" i="1" dirty="0" smtClean="0">
                <a:latin typeface="Arial Black" pitchFamily="34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uk-UA" i="1" dirty="0" smtClean="0">
                <a:latin typeface="Arial Black" pitchFamily="34" charset="0"/>
              </a:rPr>
              <a:t>На І курс  за ОКР </a:t>
            </a:r>
            <a:r>
              <a:rPr lang="uk-UA" i="1" dirty="0" err="1" smtClean="0">
                <a:latin typeface="Arial Black" pitchFamily="34" charset="0"/>
              </a:rPr>
              <a:t>“магістр”</a:t>
            </a:r>
            <a:r>
              <a:rPr lang="uk-UA" i="1" dirty="0" smtClean="0">
                <a:latin typeface="Arial Black" pitchFamily="34" charset="0"/>
              </a:rPr>
              <a:t> у 2019 році вступили  105 магістрів, з них  41 </a:t>
            </a:r>
            <a:r>
              <a:rPr lang="uk-UA" i="1" dirty="0" err="1" smtClean="0">
                <a:latin typeface="Arial Black" pitchFamily="34" charset="0"/>
              </a:rPr>
              <a:t>бюджетник</a:t>
            </a:r>
            <a:r>
              <a:rPr lang="uk-UA" i="1" dirty="0" smtClean="0">
                <a:latin typeface="Arial Black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uk-UA" i="1" dirty="0" smtClean="0">
                <a:latin typeface="Arial Black" pitchFamily="34" charset="0"/>
              </a:rPr>
              <a:t>Зараз на факультеті навчається 612 студентів денної форми, з них 2 іноземні громадяни;</a:t>
            </a:r>
          </a:p>
          <a:p>
            <a:pPr>
              <a:lnSpc>
                <a:spcPct val="110000"/>
              </a:lnSpc>
            </a:pPr>
            <a:r>
              <a:rPr lang="uk-UA" i="1" dirty="0" smtClean="0">
                <a:latin typeface="Arial Black" pitchFamily="34" charset="0"/>
              </a:rPr>
              <a:t>На заочній формі 3</a:t>
            </a:r>
            <a:r>
              <a:rPr lang="uk-UA" i="1" dirty="0">
                <a:latin typeface="Arial Black" pitchFamily="34" charset="0"/>
              </a:rPr>
              <a:t>7</a:t>
            </a:r>
            <a:r>
              <a:rPr lang="uk-UA" i="1" dirty="0" smtClean="0">
                <a:latin typeface="Arial Black" pitchFamily="34" charset="0"/>
              </a:rPr>
              <a:t>9 студентів, з них 1 іноземний громадянин;</a:t>
            </a:r>
          </a:p>
          <a:p>
            <a:pPr>
              <a:lnSpc>
                <a:spcPct val="110000"/>
              </a:lnSpc>
            </a:pPr>
            <a:r>
              <a:rPr lang="uk-UA" i="1" dirty="0" smtClean="0">
                <a:latin typeface="Arial Black" pitchFamily="34" charset="0"/>
              </a:rPr>
              <a:t>Факультет готує до випуску у 2019 році  112 магістрів та в січні 2020 року 54 бакалаврів ЗФН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10" name="Рисунок 9" descr="FB_IMG_15761585529360739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231" r="23231"/>
          <a:stretch>
            <a:fillRect/>
          </a:stretch>
        </p:blipFill>
        <p:spPr>
          <a:xfrm>
            <a:off x="571472" y="1071546"/>
            <a:ext cx="4206240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latin typeface="Arial Black" panose="020B0A04020102020204" pitchFamily="34" charset="0"/>
              </a:rPr>
              <a:t>Кадровий</a:t>
            </a:r>
            <a:r>
              <a:rPr lang="ru-RU" i="1" dirty="0" smtClean="0">
                <a:latin typeface="Arial Black" panose="020B0A04020102020204" pitchFamily="34" charset="0"/>
              </a:rPr>
              <a:t> </a:t>
            </a:r>
            <a:r>
              <a:rPr lang="ru-RU" i="1" dirty="0" err="1" smtClean="0">
                <a:latin typeface="Arial Black" panose="020B0A04020102020204" pitchFamily="34" charset="0"/>
              </a:rPr>
              <a:t>потенц</a:t>
            </a:r>
            <a:r>
              <a:rPr lang="uk-UA" i="1" dirty="0" err="1" smtClean="0">
                <a:latin typeface="Arial Black" panose="020B0A04020102020204" pitchFamily="34" charset="0"/>
              </a:rPr>
              <a:t>іал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/>
                </a:solidFill>
              </a:rPr>
              <a:t>На факультеті працює 38 науково-педагогічних працівників та 7 осіб допоміжного персоналу.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У </a:t>
            </a:r>
            <a:r>
              <a:rPr lang="uk-UA" dirty="0" smtClean="0">
                <a:solidFill>
                  <a:schemeClr val="tx2"/>
                </a:solidFill>
              </a:rPr>
              <a:t>2019 року </a:t>
            </a:r>
            <a:r>
              <a:rPr lang="uk-UA" dirty="0" smtClean="0">
                <a:solidFill>
                  <a:schemeClr val="tx2"/>
                </a:solidFill>
              </a:rPr>
              <a:t>захищено 2 докторські дисертації (</a:t>
            </a:r>
            <a:r>
              <a:rPr lang="uk-UA" dirty="0" err="1" smtClean="0">
                <a:solidFill>
                  <a:schemeClr val="tx2"/>
                </a:solidFill>
              </a:rPr>
              <a:t>РускулісЛ.В</a:t>
            </a:r>
            <a:r>
              <a:rPr lang="uk-UA" dirty="0" smtClean="0">
                <a:solidFill>
                  <a:schemeClr val="tx2"/>
                </a:solidFill>
              </a:rPr>
              <a:t>. та П</a:t>
            </a:r>
            <a:r>
              <a:rPr lang="en-US" dirty="0" smtClean="0">
                <a:solidFill>
                  <a:schemeClr val="tx2"/>
                </a:solidFill>
              </a:rPr>
              <a:t>’</a:t>
            </a:r>
            <a:r>
              <a:rPr lang="uk-UA" dirty="0" err="1" smtClean="0">
                <a:solidFill>
                  <a:schemeClr val="tx2"/>
                </a:solidFill>
              </a:rPr>
              <a:t>ятницькаІ.С</a:t>
            </a:r>
            <a:r>
              <a:rPr lang="uk-UA" dirty="0" smtClean="0">
                <a:solidFill>
                  <a:schemeClr val="tx2"/>
                </a:solidFill>
              </a:rPr>
              <a:t>.) та 1 кандидатську дисертацію (</a:t>
            </a:r>
            <a:r>
              <a:rPr lang="uk-UA" dirty="0" err="1" smtClean="0">
                <a:solidFill>
                  <a:schemeClr val="tx2"/>
                </a:solidFill>
              </a:rPr>
              <a:t>БереговаМ.І</a:t>
            </a:r>
            <a:r>
              <a:rPr lang="uk-UA" dirty="0" smtClean="0">
                <a:solidFill>
                  <a:schemeClr val="tx2"/>
                </a:solidFill>
              </a:rPr>
              <a:t>.)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905000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latin typeface="Arial Black" panose="020B0A04020102020204" pitchFamily="34" charset="0"/>
              </a:rPr>
              <a:t>Індивідуальні плани роботи співробітників факультету</a:t>
            </a:r>
            <a:endParaRPr lang="ru-RU" sz="3200" i="1" dirty="0">
              <a:latin typeface="Arial Black" panose="020B0A040201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У серпні-вересні 2020 року при плануванні роботи на поточний навчальний рік проводила узгодження запланованої викладачами роботи відповідно до вимог університету, особливо у межах планування Блоку А наукової роботи та методичної, завізовані індивідуальні плани затверджені проректорами;</a:t>
            </a:r>
          </a:p>
          <a:p>
            <a:pPr algn="just"/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Щомісячно, напередодні 25 числа за графіком викладачі кафедр звітують деканові про виконання запланованої роботи за місяць, укладання відомостей виконання навантаження та табелів обліку робочого часу;</a:t>
            </a:r>
          </a:p>
          <a:p>
            <a:pPr algn="just"/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Усі зміни у плануванні відображенні у пункті «Зміни» індивідуального плану викладача.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Наукова робота</a:t>
            </a:r>
            <a:br>
              <a:rPr lang="uk-UA" i="1" dirty="0" smtClean="0"/>
            </a:b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3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784" y="332656"/>
            <a:ext cx="7242048" cy="1143000"/>
          </a:xfrm>
        </p:spPr>
        <p:txBody>
          <a:bodyPr/>
          <a:lstStyle/>
          <a:p>
            <a:pPr algn="ctr"/>
            <a:r>
              <a:rPr lang="uk-UA" i="1" dirty="0" smtClean="0"/>
              <a:t>Міжнародне стажування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Викладачі кафедри психології пройшли стажування у Ризі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Викладачі кафедри української мови та літератури готуються до виїзду до </a:t>
            </a:r>
            <a:r>
              <a:rPr lang="uk-UA" dirty="0" err="1" smtClean="0"/>
              <a:t>Ченстохова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132856"/>
            <a:ext cx="3294072" cy="254550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962" y="2132856"/>
            <a:ext cx="2943374" cy="2526457"/>
          </a:xfrm>
        </p:spPr>
      </p:pic>
    </p:spTree>
    <p:extLst>
      <p:ext uri="{BB962C8B-B14F-4D97-AF65-F5344CB8AC3E}">
        <p14:creationId xmlns:p14="http://schemas.microsoft.com/office/powerpoint/2010/main" xmlns="" val="34313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Публікації у </a:t>
            </a:r>
            <a:r>
              <a:rPr lang="uk-UA" dirty="0" err="1" smtClean="0"/>
              <a:t>наукометричних</a:t>
            </a:r>
            <a:r>
              <a:rPr lang="uk-UA" dirty="0" smtClean="0"/>
              <a:t> базах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91281"/>
              </p:ext>
            </p:extLst>
          </p:nvPr>
        </p:nvGraphicFramePr>
        <p:xfrm>
          <a:off x="457200" y="1609725"/>
          <a:ext cx="7239000" cy="115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xmlns="" val="358090296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195576016"/>
                    </a:ext>
                  </a:extLst>
                </a:gridCol>
                <a:gridCol w="1668760">
                  <a:extLst>
                    <a:ext uri="{9D8B030D-6E8A-4147-A177-3AD203B41FA5}">
                      <a16:colId xmlns:a16="http://schemas.microsoft.com/office/drawing/2014/main" xmlns="" val="316741337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177914529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647061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Savenkova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Didukh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M, Litvinenko I.,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Mukhina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L.,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Venger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A.,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Schevchenko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Successful Athletes Chronopsychological Profile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Psycology and education: an interdisciplinary journal. 2019. V.56, № 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120-134p.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підписано до друку в листопаді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www</a:t>
                      </a:r>
                      <a:r>
                        <a:rPr lang="ru-RU" sz="10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psychology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andeducation. Net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4162122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Savenkova I, Didukh M, Litvinenko I., Chuhueva I.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Time Factor in Psychological profiling of information Technology specialists for Future Career success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Journal of Environmental Treament Technics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www </a:t>
                      </a:r>
                      <a:r>
                        <a:rPr lang="en-US" sz="1000" u="sng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jett</a:t>
                      </a: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sng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dormaj</a:t>
                      </a: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підписано до друку в листопаді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1628672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1441395"/>
              </p:ext>
            </p:extLst>
          </p:nvPr>
        </p:nvGraphicFramePr>
        <p:xfrm>
          <a:off x="457200" y="2757684"/>
          <a:ext cx="7239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xmlns="" val="357601224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4128246845"/>
                    </a:ext>
                  </a:extLst>
                </a:gridCol>
                <a:gridCol w="3116560">
                  <a:extLst>
                    <a:ext uri="{9D8B030D-6E8A-4147-A177-3AD203B41FA5}">
                      <a16:colId xmlns:a16="http://schemas.microsoft.com/office/drawing/2014/main" xmlns="" val="279376320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732998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 публікації </a:t>
                      </a:r>
                      <a:r>
                        <a:rPr lang="en-US" dirty="0" smtClean="0"/>
                        <a:t>Scopus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Колективу</a:t>
                      </a:r>
                      <a:r>
                        <a:rPr lang="uk-UA" baseline="0" dirty="0" smtClean="0"/>
                        <a:t> викладачів кафедри психології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869737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8863970"/>
              </p:ext>
            </p:extLst>
          </p:nvPr>
        </p:nvGraphicFramePr>
        <p:xfrm>
          <a:off x="457202" y="3397764"/>
          <a:ext cx="7238998" cy="321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xmlns="" val="217024858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965590687"/>
                    </a:ext>
                  </a:extLst>
                </a:gridCol>
                <a:gridCol w="1102081">
                  <a:extLst>
                    <a:ext uri="{9D8B030D-6E8A-4147-A177-3AD203B41FA5}">
                      <a16:colId xmlns:a16="http://schemas.microsoft.com/office/drawing/2014/main" xmlns="" val="2592508349"/>
                    </a:ext>
                  </a:extLst>
                </a:gridCol>
                <a:gridCol w="1265831">
                  <a:extLst>
                    <a:ext uri="{9D8B030D-6E8A-4147-A177-3AD203B41FA5}">
                      <a16:colId xmlns:a16="http://schemas.microsoft.com/office/drawing/2014/main" xmlns="" val="3663067327"/>
                    </a:ext>
                  </a:extLst>
                </a:gridCol>
                <a:gridCol w="1098223">
                  <a:extLst>
                    <a:ext uri="{9D8B030D-6E8A-4147-A177-3AD203B41FA5}">
                      <a16:colId xmlns:a16="http://schemas.microsoft.com/office/drawing/2014/main" xmlns="" val="531046106"/>
                    </a:ext>
                  </a:extLst>
                </a:gridCol>
                <a:gridCol w="1098223">
                  <a:extLst>
                    <a:ext uri="{9D8B030D-6E8A-4147-A177-3AD203B41FA5}">
                      <a16:colId xmlns:a16="http://schemas.microsoft.com/office/drawing/2014/main" xmlns="" val="3600844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Середа І.В., </a:t>
                      </a:r>
                      <a:r>
                        <a:rPr lang="uk-UA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Савінова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Н.В., Стельмах Н.В., </a:t>
                      </a:r>
                      <a:r>
                        <a:rPr lang="uk-UA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Білюк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О.Г.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Визначення рівнів сформованості інформаційно-комунікаційної компетентності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педагогів загальноосвітнього навчального закладу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Журнал «Інформаційні технології і засоби</a:t>
                      </a:r>
                      <a:r>
                        <a:rPr lang="en-US" sz="10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 </a:t>
                      </a:r>
                      <a:r>
                        <a:rPr lang="uk-UA" sz="10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навчання» </a:t>
                      </a:r>
                      <a:r>
                        <a:rPr lang="uk-UA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ISSN: 2076-8184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Випуск планується до кінця 2019 року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u="sng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https://journal.iitta.gov.ua/index.php/itlt/authorDashboard/submission/2984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WoS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15265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 публікація </a:t>
                      </a:r>
                      <a:r>
                        <a:rPr lang="en-US" dirty="0" smtClean="0"/>
                        <a:t>WOS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Колективу</a:t>
                      </a:r>
                      <a:r>
                        <a:rPr lang="uk-UA" baseline="0" dirty="0" smtClean="0"/>
                        <a:t> викладачів кафедри спеціальної освіти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Очікують</a:t>
                      </a:r>
                      <a:r>
                        <a:rPr lang="uk-UA" baseline="0" dirty="0" smtClean="0"/>
                        <a:t> видання до кінця 2019 року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20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Savenkova I, Didukh M, Hazratova N., Snyadanko I.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Psychosomatic unity of human from the position of chronopsycholoqy on the example of ischemic disorders and heart diseases.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Electronic Journal of General Medicine. 2019; 16(6):em15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fr-FR" sz="10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doi:10.29333/ejgm/114263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fr-FR" sz="10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    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fr-FR" sz="10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https://doi.org/10.29333/ejgm/114263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Scopus, </a:t>
                      </a: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видавництво Великобританія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34723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69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95120" cy="117348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/>
              <a:t>Публікації</a:t>
            </a:r>
            <a:r>
              <a:rPr lang="ru-RU" sz="3200" i="1" dirty="0"/>
              <a:t> у </a:t>
            </a:r>
            <a:r>
              <a:rPr lang="ru-RU" sz="3200" i="1" dirty="0" err="1"/>
              <a:t>періодичних</a:t>
            </a:r>
            <a:r>
              <a:rPr lang="ru-RU" sz="3200" i="1" dirty="0"/>
              <a:t> </a:t>
            </a:r>
            <a:r>
              <a:rPr lang="ru-RU" sz="3200" i="1" dirty="0" err="1"/>
              <a:t>виданнях</a:t>
            </a:r>
            <a:r>
              <a:rPr lang="ru-RU" sz="3200" i="1" dirty="0"/>
              <a:t> </a:t>
            </a:r>
            <a:r>
              <a:rPr lang="ru-RU" sz="3200" i="1" dirty="0" err="1"/>
              <a:t>країн</a:t>
            </a:r>
            <a:r>
              <a:rPr lang="ru-RU" sz="3200" i="1" dirty="0"/>
              <a:t> </a:t>
            </a:r>
            <a:r>
              <a:rPr lang="ru-RU" sz="3200" i="1" dirty="0" smtClean="0"/>
              <a:t>ОЄСР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32989"/>
            <a:ext cx="7139136" cy="602512"/>
          </a:xfrm>
        </p:spPr>
        <p:txBody>
          <a:bodyPr>
            <a:noAutofit/>
          </a:bodyPr>
          <a:lstStyle/>
          <a:p>
            <a:pPr algn="ctr"/>
            <a:r>
              <a:rPr lang="uk-UA" sz="2400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Всього 17 публікацій в країнах ОЄСР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326467533"/>
              </p:ext>
            </p:extLst>
          </p:nvPr>
        </p:nvGraphicFramePr>
        <p:xfrm>
          <a:off x="434682" y="2099928"/>
          <a:ext cx="7593702" cy="1486027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64910">
                  <a:extLst>
                    <a:ext uri="{9D8B030D-6E8A-4147-A177-3AD203B41FA5}">
                      <a16:colId xmlns:a16="http://schemas.microsoft.com/office/drawing/2014/main" xmlns="" val="3334650402"/>
                    </a:ext>
                  </a:extLst>
                </a:gridCol>
                <a:gridCol w="1948090">
                  <a:extLst>
                    <a:ext uri="{9D8B030D-6E8A-4147-A177-3AD203B41FA5}">
                      <a16:colId xmlns:a16="http://schemas.microsoft.com/office/drawing/2014/main" xmlns="" val="87085662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xmlns="" val="2876602564"/>
                    </a:ext>
                  </a:extLst>
                </a:gridCol>
                <a:gridCol w="2174002">
                  <a:extLst>
                    <a:ext uri="{9D8B030D-6E8A-4147-A177-3AD203B41FA5}">
                      <a16:colId xmlns:a16="http://schemas.microsoft.com/office/drawing/2014/main" xmlns="" val="399238838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32169423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069667143"/>
                    </a:ext>
                  </a:extLst>
                </a:gridCol>
              </a:tblGrid>
              <a:tr h="30864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ПІБ автора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 статті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Реквізити статті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Посилання або ДОІ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Країна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185390592"/>
                  </a:ext>
                </a:extLst>
              </a:tr>
              <a:tr h="67175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Руда Н.Л.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Лідерство у Збройних Силах України в контексті євроінтеграції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// Концептуальні засади та тенденції розвитку соціально-економічних процесів // Polska, Wyzsza Szkola Zarzadzania I Administracji w Opolu. 2019 – 325 с. C. 300-310.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296182744"/>
                  </a:ext>
                </a:extLst>
              </a:tr>
              <a:tr h="79278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Kuchmanych I.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«Perculiarities of the functioning of persons with special needs: system approach»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Conceptual bases and trends for development of social-economic processes. Monograph. Opole : The Academy of Management and Administration in Opole, 2019. – Str. 218 – 226.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479951620"/>
                  </a:ext>
                </a:extLst>
              </a:tr>
              <a:tr h="9138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Ярошенко 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Збереження громадського здоров’я  за досвідом Освітнього центру «Університет третього віку»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EUROPEANPOLITICALANDLAWDISCOURSE. Vol.4, No.3-2019.274p. P.143-152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34391828"/>
                  </a:ext>
                </a:extLst>
              </a:tr>
              <a:tr h="79278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Аристова Л.С.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Виховний потенціал інтегрованого курсу «Мистецтво»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East european scientific journal (Wschodnioeuropejskie Czasopismo Naukowe) Index Copernicus - індексація (ICV 2018: 70.88) Прийнято до друку, вихід випуску 14.12.19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u="sng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https://eesa-journal.com/arxiv-zhurnala/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Польща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12433940"/>
                  </a:ext>
                </a:extLst>
              </a:tr>
              <a:tr h="103485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Васильєва Л.Л.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“Особливості формування латиноамериканських національних композиторських шкіл у постколоніальний період”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 and Economic Aspects of Education in Modern Society, RS Global Sp. z O.O. Warsaw, Poland 2019,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60с.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http://ws-conference.com/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Польща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740826534"/>
                  </a:ext>
                </a:extLst>
              </a:tr>
              <a:tr h="123577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Васильєва Л.Л.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Використання мережевих і хмарних технологій у національно-патріотичному вихованні майбутніх вчителів музичного мистецтва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 and 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uk-UA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edagogic 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internship on the topic </a:t>
                      </a:r>
                      <a:r>
                        <a:rPr lang="uk-UA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Pedagogical and psychological education as a component of the education system in Ukraine and EU countries”: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Wloclawek, Republic of Poland.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— Р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.8-11.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https://cuesc.org.ua/en/news/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Польща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732224751"/>
                  </a:ext>
                </a:extLst>
              </a:tr>
              <a:tr h="127693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Берегова М.І.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Рівні сформованості гностично-технологічної компетентності майбутніх спеціальних педагогів до роботи в умовах інклюзивного навчального закладу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“Science Rise: Pedagogical Education”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 (28) 2019. С.9-1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Польща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950780312"/>
                  </a:ext>
                </a:extLst>
              </a:tr>
              <a:tr h="9138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Savenkova Iryna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Communicative and activity approach to formation of speech and creative personality of future preschool education professionals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 and economic aspects of sustainable development of regions. Monograph. Opole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2019.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V.1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230-236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Польша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354956779"/>
                  </a:ext>
                </a:extLst>
              </a:tr>
              <a:tr h="67175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Savenkova Iryna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formation of professional subjectivity of future specialists in the process of training.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 and economic aspects of sustainable development of regions. Monograph. Opole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2019.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V.2 374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379p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Польша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700137322"/>
                  </a:ext>
                </a:extLst>
              </a:tr>
              <a:tr h="67175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Savenkova Iryna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Artistic word as a means of the primary preschool age children creative personality formation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 and economic aspects of sustainable development of  regions. Monograph. Opole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2019.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V.3 182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189p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Польша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477130439"/>
                  </a:ext>
                </a:extLst>
              </a:tr>
              <a:tr h="67175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Savenkova Iryna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Education of emotional creative culture of preschool age children musical and improve activity.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 and economic aspects of sustainable development of  regions. Monograph. Opole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2019.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V.4 202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216p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Польша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541420271"/>
                  </a:ext>
                </a:extLst>
              </a:tr>
              <a:tr h="79278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Shevchenko V.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Psychological problems of  development and socialization  of  person with special needs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Conceptual bases and trends for development of social-economic processes. Monograph. Opole : The Academy of Management and Administration in Opole, 2019. – Str. 269 – 275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Польша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587032099"/>
                  </a:ext>
                </a:extLst>
              </a:tr>
              <a:tr h="79278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Ярошенко 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Preservation of public health in the experience of the educational center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University of the third age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European political and law discourse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6,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1 – 2019. 279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  . 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95-99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Чехія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414738421"/>
                  </a:ext>
                </a:extLst>
              </a:tr>
              <a:tr h="79278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Ярошенко 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Student self-government in the system of the Institute for Democratic Citizenship in Ukraine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European political and law discourse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8,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5 – 2019. 271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  . 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85-91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Чехія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189284479"/>
                  </a:ext>
                </a:extLst>
              </a:tr>
              <a:tr h="79278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Гурдуз А.І.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Динаміка віртуалізації міфу в українській і російській прозі початку ХХІ століття.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Тези Міжнарод. наук. симпозіуму </a:t>
                      </a:r>
                      <a:r>
                        <a:rPr lang="en-US" sz="1000" i="1" spc="10">
                          <a:effectLst/>
                          <a:latin typeface="Times New Roman" panose="02020603050405020304" pitchFamily="18" charset="0"/>
                          <a:ea typeface="DejaVu Sans"/>
                        </a:rPr>
                        <a:t>«100 років клузькій славістиці</a:t>
                      </a:r>
                      <a:r>
                        <a:rPr lang="en-US" sz="1000" i="1" spc="-5">
                          <a:effectLst/>
                          <a:latin typeface="Times New Roman" panose="02020603050405020304" pitchFamily="18" charset="0"/>
                          <a:ea typeface="DejaVu Sans"/>
                        </a:rPr>
                        <a:t>», Університет імені Бабеша-Бойаї,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Румунія, м. Клуж-Напока, </a:t>
                      </a:r>
                      <a:b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r>
                        <a:rPr lang="ro-RO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 травня 2019 р.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Перебуває в друці.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Румунія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775309580"/>
                  </a:ext>
                </a:extLst>
              </a:tr>
              <a:tr h="103485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Гурдуз А.І.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Порівняльно-типологічна перспектива вивчення художньої полівалентності легендарно-міфологічної структури.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Матеріали Міжнар. наук.-практ. конф. </a:t>
                      </a:r>
                      <a:r>
                        <a:rPr lang="ru-RU" sz="1000" b="1" i="1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Життя мови в культурі і соціумі</a:t>
                      </a:r>
                      <a:r>
                        <a:rPr lang="ru-RU" sz="1000" b="1" i="1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», </a:t>
                      </a: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Заклад освіти «Мінський державний лінгвістичний університет», Республика Беларусь, м.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Мінськ, </a:t>
                      </a:r>
                      <a:b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18–20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березня 2019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Перебуває в друці.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Республіка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Білорусь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556644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62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Організовані конференції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1891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31.10- кафедра Спеціальної освіти - «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В.О.Сухомлинський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і сучасність»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07.11.- кафедра музичного мистецтва- до ювілею спеціальності «</a:t>
            </a:r>
            <a:r>
              <a:rPr lang="uk-UA" b="1" i="1" dirty="0" err="1">
                <a:solidFill>
                  <a:schemeClr val="accent1">
                    <a:lumMod val="75000"/>
                  </a:schemeClr>
                </a:solidFill>
              </a:rPr>
              <a:t>Мистетцька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 освітня галузь: методики, технології»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40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540</TotalTime>
  <Words>1297</Words>
  <Application>Microsoft Office PowerPoint</Application>
  <PresentationFormat>Экран (4:3)</PresentationFormat>
  <Paragraphs>201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Звіт  декана факультету педагогіки та психології  (за І семестр  2019-2020н.р.)</vt:lpstr>
      <vt:lpstr>Результати прийому студентів у 2019 році та контингент</vt:lpstr>
      <vt:lpstr>Кадровий потенціал</vt:lpstr>
      <vt:lpstr>Індивідуальні плани роботи співробітників факультету</vt:lpstr>
      <vt:lpstr>Наукова робота </vt:lpstr>
      <vt:lpstr>Міжнародне стажування</vt:lpstr>
      <vt:lpstr>Публікації у наукометричних базах</vt:lpstr>
      <vt:lpstr>Публікації у періодичних виданнях країн ОЄСР</vt:lpstr>
      <vt:lpstr>Організовані конференції</vt:lpstr>
      <vt:lpstr>Студенти – переможці міжнародних конкурсів, визнаних мінкультури</vt:lpstr>
      <vt:lpstr>Отримання сертифікату в2</vt:lpstr>
      <vt:lpstr>Методична робота</vt:lpstr>
      <vt:lpstr>Видання посібників та методичних матеріалів</vt:lpstr>
      <vt:lpstr>Контоль над якістю підготовки бакалаврів та магістрів</vt:lpstr>
      <vt:lpstr>Виконання наказів, розпоряджень та загальної кореспонденції</vt:lpstr>
      <vt:lpstr>Міжнародне співробітництво</vt:lpstr>
      <vt:lpstr>кошториси</vt:lpstr>
      <vt:lpstr>Профорієнтаційна робота </vt:lpstr>
      <vt:lpstr>Більш детальна інформація щодо виконання посадових обов'язків представлена у письмовому звіті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декана факультету педагогіки та психології  (за І семестр 2019-2020н.р.)</dc:title>
  <dc:creator>user</dc:creator>
  <cp:lastModifiedBy>user</cp:lastModifiedBy>
  <cp:revision>47</cp:revision>
  <dcterms:created xsi:type="dcterms:W3CDTF">2019-12-12T09:25:22Z</dcterms:created>
  <dcterms:modified xsi:type="dcterms:W3CDTF">2019-12-13T08:06:13Z</dcterms:modified>
</cp:coreProperties>
</file>